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604" r:id="rId3"/>
    <p:sldId id="414" r:id="rId4"/>
    <p:sldId id="586" r:id="rId5"/>
    <p:sldId id="600" r:id="rId6"/>
    <p:sldId id="608" r:id="rId7"/>
    <p:sldId id="609" r:id="rId8"/>
    <p:sldId id="603" r:id="rId9"/>
    <p:sldId id="587" r:id="rId10"/>
    <p:sldId id="411" r:id="rId11"/>
    <p:sldId id="412" r:id="rId12"/>
    <p:sldId id="571" r:id="rId13"/>
    <p:sldId id="421" r:id="rId14"/>
    <p:sldId id="601" r:id="rId15"/>
    <p:sldId id="588" r:id="rId16"/>
    <p:sldId id="589" r:id="rId17"/>
    <p:sldId id="415" r:id="rId18"/>
    <p:sldId id="409" r:id="rId19"/>
    <p:sldId id="427" r:id="rId20"/>
    <p:sldId id="614" r:id="rId21"/>
    <p:sldId id="615" r:id="rId22"/>
    <p:sldId id="602" r:id="rId23"/>
    <p:sldId id="613" r:id="rId24"/>
    <p:sldId id="605" r:id="rId25"/>
    <p:sldId id="612" r:id="rId26"/>
    <p:sldId id="606" r:id="rId27"/>
    <p:sldId id="610" r:id="rId28"/>
    <p:sldId id="611" r:id="rId29"/>
    <p:sldId id="428" r:id="rId30"/>
    <p:sldId id="429" r:id="rId31"/>
    <p:sldId id="607" r:id="rId32"/>
    <p:sldId id="419" r:id="rId33"/>
    <p:sldId id="424" r:id="rId34"/>
    <p:sldId id="599" r:id="rId35"/>
    <p:sldId id="5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39B"/>
    <a:srgbClr val="9C30A4"/>
    <a:srgbClr val="F45DAA"/>
    <a:srgbClr val="27DDDB"/>
    <a:srgbClr val="308C85"/>
    <a:srgbClr val="FFC236"/>
    <a:srgbClr val="159DC3"/>
    <a:srgbClr val="FFC000"/>
    <a:srgbClr val="ED3237"/>
    <a:srgbClr val="98D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23F19-8CD3-45BB-A70A-95A8687CB93B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2F119-7A11-4368-8D37-E17674A666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0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9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43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5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8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1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2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42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10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D9F0-23D7-4FDD-9A4D-1265D849808E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EBD34-2979-41D9-B323-C435AE579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6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bm.com/blogs/cloud-computing/2016/12/13/idc-stacks-top-object-storage-vendors/" TargetMode="Externa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29" y="1371600"/>
            <a:ext cx="4614671" cy="5486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E699E870-CB73-4493-9DDE-25F0B6CC9015}"/>
              </a:ext>
            </a:extLst>
          </p:cNvPr>
          <p:cNvSpPr txBox="1">
            <a:spLocks/>
          </p:cNvSpPr>
          <p:nvPr/>
        </p:nvSpPr>
        <p:spPr>
          <a:xfrm>
            <a:off x="566059" y="603701"/>
            <a:ext cx="9041173" cy="199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308C85"/>
                </a:solidFill>
                <a:latin typeface="Montserrat" panose="02000505000000020004" pitchFamily="2" charset="0"/>
              </a:rPr>
              <a:t>Introduction to</a:t>
            </a:r>
          </a:p>
          <a:p>
            <a:pPr algn="l"/>
            <a:r>
              <a:rPr lang="en-US" sz="5400" b="1" dirty="0">
                <a:solidFill>
                  <a:srgbClr val="308C85"/>
                </a:solidFill>
                <a:latin typeface="Montserrat" panose="02000505000000020004" pitchFamily="2" charset="0"/>
              </a:rPr>
              <a:t>Social Media Analytic</a:t>
            </a:r>
            <a:endParaRPr lang="en-ID" sz="5400" b="1" dirty="0">
              <a:solidFill>
                <a:srgbClr val="308C85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438B511-AF8E-4105-B4CF-8EA18B1AE1B5}"/>
              </a:ext>
            </a:extLst>
          </p:cNvPr>
          <p:cNvSpPr txBox="1">
            <a:spLocks/>
          </p:cNvSpPr>
          <p:nvPr/>
        </p:nvSpPr>
        <p:spPr>
          <a:xfrm>
            <a:off x="566059" y="2791057"/>
            <a:ext cx="7644618" cy="3209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308C85"/>
                </a:solidFill>
                <a:latin typeface="Montserrat" panose="02000505000000020004" pitchFamily="2" charset="0"/>
              </a:rPr>
              <a:t>Dian Ramadhani</a:t>
            </a:r>
            <a:endParaRPr lang="en-ID" sz="1800" dirty="0">
              <a:solidFill>
                <a:srgbClr val="308C85"/>
              </a:solidFill>
              <a:latin typeface="Montserrat" panose="02000505000000020004" pitchFamily="2" charset="0"/>
            </a:endParaRPr>
          </a:p>
        </p:txBody>
      </p:sp>
      <p:pic>
        <p:nvPicPr>
          <p:cNvPr id="6" name="Picture 5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9" y="6071553"/>
            <a:ext cx="1245278" cy="41633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6071553"/>
            <a:ext cx="1432365" cy="4163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41B96A-82CD-41CC-B741-7FC0D31382A0}"/>
              </a:ext>
            </a:extLst>
          </p:cNvPr>
          <p:cNvSpPr/>
          <p:nvPr/>
        </p:nvSpPr>
        <p:spPr>
          <a:xfrm>
            <a:off x="10998200" y="5767838"/>
            <a:ext cx="794892" cy="794892"/>
          </a:xfrm>
          <a:prstGeom prst="ellipse">
            <a:avLst/>
          </a:prstGeom>
          <a:solidFill>
            <a:srgbClr val="FFC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ontserrat" panose="02000505000000020004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22151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74C610-2335-4868-B7F9-AE43FE36F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6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371A7B-5EE6-4FC8-8DF6-B610A58A2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" r="86473" b="8103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15BD4BC-DB12-4F2C-9601-B3F0475395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/>
          <a:stretch/>
        </p:blipFill>
        <p:spPr bwMode="auto">
          <a:xfrm>
            <a:off x="2868945" y="934397"/>
            <a:ext cx="6454109" cy="529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57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92423" y="-276988"/>
            <a:ext cx="12684423" cy="7134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marR="0" lvl="0" indent="-5699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anose="02000505000000020004" pitchFamily="2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2052" name="Picture 4" descr="Image result for idc unstructured data growth">
            <a:extLst>
              <a:ext uri="{FF2B5EF4-FFF2-40B4-BE49-F238E27FC236}">
                <a16:creationId xmlns:a16="http://schemas.microsoft.com/office/drawing/2014/main" id="{9E0C760F-1CF3-4C32-AB10-6900EB1EC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5"/>
          <a:stretch/>
        </p:blipFill>
        <p:spPr bwMode="auto">
          <a:xfrm>
            <a:off x="1150038" y="556591"/>
            <a:ext cx="9891923" cy="57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77B7CB-0B15-4D77-978E-35E6E457EA40}"/>
              </a:ext>
            </a:extLst>
          </p:cNvPr>
          <p:cNvSpPr/>
          <p:nvPr/>
        </p:nvSpPr>
        <p:spPr>
          <a:xfrm>
            <a:off x="1225534" y="6270725"/>
            <a:ext cx="97409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5"/>
              </a:rPr>
              <a:t>https://www.ibm.com/blogs/cloud-computing/2016/12/13/idc-stacks-top-object-storage-vendors/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8603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1800" dirty="0"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52794" y="659786"/>
            <a:ext cx="8686411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Structured Data vs Unstructured Data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D739D96F-EB9B-4769-A7C1-BFDF3B170946}"/>
              </a:ext>
            </a:extLst>
          </p:cNvPr>
          <p:cNvSpPr txBox="1">
            <a:spLocks/>
          </p:cNvSpPr>
          <p:nvPr/>
        </p:nvSpPr>
        <p:spPr>
          <a:xfrm>
            <a:off x="1147150" y="1855938"/>
            <a:ext cx="4519563" cy="639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37A39B"/>
                </a:solidFill>
                <a:latin typeface="Montserrat" panose="02000505000000020004" pitchFamily="2" charset="0"/>
              </a:rPr>
              <a:t>Structured Data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D3CE91C7-6F56-41F2-B4E8-92EB714A6474}"/>
              </a:ext>
            </a:extLst>
          </p:cNvPr>
          <p:cNvSpPr txBox="1">
            <a:spLocks/>
          </p:cNvSpPr>
          <p:nvPr/>
        </p:nvSpPr>
        <p:spPr>
          <a:xfrm>
            <a:off x="1147150" y="2509663"/>
            <a:ext cx="4519563" cy="705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Montserrat" panose="02000505000000020004" pitchFamily="2" charset="0"/>
              </a:rPr>
              <a:t>High Degree of Organization, such as a relational database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ED94DBA4-E719-4B15-8C17-EA9D70D428A0}"/>
              </a:ext>
            </a:extLst>
          </p:cNvPr>
          <p:cNvSpPr txBox="1">
            <a:spLocks/>
          </p:cNvSpPr>
          <p:nvPr/>
        </p:nvSpPr>
        <p:spPr>
          <a:xfrm>
            <a:off x="6405703" y="1816843"/>
            <a:ext cx="4437988" cy="4195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37A39B"/>
                </a:solidFill>
                <a:latin typeface="Montserrat" panose="02000505000000020004" pitchFamily="2" charset="0"/>
              </a:rPr>
              <a:t>Unstructured Data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2B69AFB4-FF35-4F21-8772-277C6C51AE04}"/>
              </a:ext>
            </a:extLst>
          </p:cNvPr>
          <p:cNvSpPr txBox="1">
            <a:spLocks/>
          </p:cNvSpPr>
          <p:nvPr/>
        </p:nvSpPr>
        <p:spPr>
          <a:xfrm>
            <a:off x="6272494" y="2418714"/>
            <a:ext cx="4704405" cy="7940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Montserrat" panose="02000505000000020004" pitchFamily="2" charset="0"/>
              </a:rPr>
              <a:t>Information that is difficult to</a:t>
            </a:r>
            <a:r>
              <a:rPr lang="id-ID" sz="1800" dirty="0">
                <a:latin typeface="Montserrat" panose="02000505000000020004" pitchFamily="2" charset="0"/>
              </a:rPr>
              <a:t> </a:t>
            </a:r>
            <a:r>
              <a:rPr lang="en-US" sz="1800" dirty="0">
                <a:latin typeface="Montserrat" panose="02000505000000020004" pitchFamily="2" charset="0"/>
              </a:rPr>
              <a:t>organize using traditional</a:t>
            </a:r>
            <a:r>
              <a:rPr lang="id-ID" sz="1800" dirty="0">
                <a:latin typeface="Montserrat" panose="02000505000000020004" pitchFamily="2" charset="0"/>
              </a:rPr>
              <a:t> </a:t>
            </a:r>
            <a:r>
              <a:rPr lang="en-US" sz="1800" dirty="0">
                <a:latin typeface="Montserrat" panose="02000505000000020004" pitchFamily="2" charset="0"/>
              </a:rPr>
              <a:t>mechanisms 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9C9AAA96-1E40-4FD0-B29F-DEF184176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39828"/>
              </p:ext>
            </p:extLst>
          </p:nvPr>
        </p:nvGraphicFramePr>
        <p:xfrm>
          <a:off x="1237107" y="3345427"/>
          <a:ext cx="4429605" cy="26891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76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6535">
                  <a:extLst>
                    <a:ext uri="{9D8B030D-6E8A-4147-A177-3AD203B41FA5}">
                      <a16:colId xmlns:a16="http://schemas.microsoft.com/office/drawing/2014/main" val="1050744879"/>
                    </a:ext>
                  </a:extLst>
                </a:gridCol>
              </a:tblGrid>
              <a:tr h="6722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Name</a:t>
                      </a:r>
                    </a:p>
                  </a:txBody>
                  <a:tcPr marT="54864" marB="54864" anchor="ctr"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A3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Age</a:t>
                      </a:r>
                    </a:p>
                  </a:txBody>
                  <a:tcPr marT="54864" marB="54864" anchor="ctr"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A3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Address</a:t>
                      </a:r>
                    </a:p>
                  </a:txBody>
                  <a:tcPr marT="54864" marB="54864" anchor="ctr"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A3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2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Dian</a:t>
                      </a:r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23</a:t>
                      </a:r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Medan</a:t>
                      </a:r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2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Rafa</a:t>
                      </a:r>
                      <a:endParaRPr lang="en-US" sz="2000" dirty="0"/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</a:t>
                      </a:r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Karawang</a:t>
                      </a:r>
                      <a:endParaRPr lang="en-US" sz="2000" dirty="0"/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2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Dito</a:t>
                      </a:r>
                      <a:endParaRPr lang="en-US" sz="2000" dirty="0"/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</a:t>
                      </a:r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Wonogiri</a:t>
                      </a:r>
                      <a:endParaRPr lang="en-US" sz="2000" dirty="0"/>
                    </a:p>
                  </a:txBody>
                  <a:tcPr marT="54864" marB="54864" anchor="ctr">
                    <a:lnL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7A3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BEC403-DAFD-4470-BEA7-AC714F255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96"/>
          <a:stretch/>
        </p:blipFill>
        <p:spPr>
          <a:xfrm>
            <a:off x="6525289" y="3343665"/>
            <a:ext cx="4519563" cy="2674006"/>
          </a:xfrm>
          <a:prstGeom prst="rect">
            <a:avLst/>
          </a:prstGeom>
          <a:ln w="19050">
            <a:solidFill>
              <a:srgbClr val="37A39B"/>
            </a:solidFill>
          </a:ln>
        </p:spPr>
      </p:pic>
    </p:spTree>
    <p:extLst>
      <p:ext uri="{BB962C8B-B14F-4D97-AF65-F5344CB8AC3E}">
        <p14:creationId xmlns:p14="http://schemas.microsoft.com/office/powerpoint/2010/main" val="3755978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A77273-A4B4-4EA0-A5E8-616EDCE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14" y="3489229"/>
            <a:ext cx="7495172" cy="1428179"/>
          </a:xfrm>
          <a:prstGeom prst="rect">
            <a:avLst/>
          </a:prstGeom>
        </p:spPr>
      </p:pic>
      <p:sp>
        <p:nvSpPr>
          <p:cNvPr id="16" name="Title 7">
            <a:extLst>
              <a:ext uri="{FF2B5EF4-FFF2-40B4-BE49-F238E27FC236}">
                <a16:creationId xmlns:a16="http://schemas.microsoft.com/office/drawing/2014/main" id="{C8341A8F-5794-44EC-ADAD-09346943E0CA}"/>
              </a:ext>
            </a:extLst>
          </p:cNvPr>
          <p:cNvSpPr txBox="1">
            <a:spLocks/>
          </p:cNvSpPr>
          <p:nvPr/>
        </p:nvSpPr>
        <p:spPr>
          <a:xfrm>
            <a:off x="2260854" y="1226476"/>
            <a:ext cx="7670292" cy="1608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Kita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tidak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sedang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baik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–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baik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saja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ketika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menemukan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data yang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suuuper</a:t>
            </a:r>
            <a:r>
              <a:rPr lang="en-US" sz="32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</a:t>
            </a:r>
            <a:r>
              <a:rPr lang="en-US" sz="32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berantakan</a:t>
            </a:r>
            <a:endParaRPr lang="en-US" dirty="0">
              <a:solidFill>
                <a:srgbClr val="37A39B"/>
              </a:solidFill>
              <a:latin typeface="Montserrat" panose="02000505000000020004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90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1800" dirty="0">
              <a:latin typeface="Montserrat" panose="02000505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2050" name="Picture 2" descr="Data Challenges of building an AI doctor (4/5):… | Babylon Health">
            <a:extLst>
              <a:ext uri="{FF2B5EF4-FFF2-40B4-BE49-F238E27FC236}">
                <a16:creationId xmlns:a16="http://schemas.microsoft.com/office/drawing/2014/main" id="{C680B341-6468-494C-954E-EF72EF895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" r="4119"/>
          <a:stretch/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6EC4CD-27C5-4FE3-A27B-67F24CE24C19}"/>
              </a:ext>
            </a:extLst>
          </p:cNvPr>
          <p:cNvSpPr txBox="1"/>
          <p:nvPr/>
        </p:nvSpPr>
        <p:spPr>
          <a:xfrm>
            <a:off x="2021805" y="5894685"/>
            <a:ext cx="2550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27DDDB"/>
                </a:solidFill>
                <a:latin typeface="Montserrat" panose="02000505000000020004"/>
              </a:rPr>
              <a:t>Fully Unstructured</a:t>
            </a:r>
            <a:endParaRPr lang="en-ID" sz="2400" b="1" dirty="0">
              <a:solidFill>
                <a:srgbClr val="27DDDB"/>
              </a:solidFill>
              <a:latin typeface="Montserrat" panose="020005050000000200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046812-709D-4C9F-8692-BAD8F2BB0BDE}"/>
              </a:ext>
            </a:extLst>
          </p:cNvPr>
          <p:cNvSpPr txBox="1"/>
          <p:nvPr/>
        </p:nvSpPr>
        <p:spPr>
          <a:xfrm>
            <a:off x="4118981" y="335084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45DAA"/>
                </a:solidFill>
                <a:latin typeface="Montserrat" panose="02000505000000020004"/>
              </a:rPr>
              <a:t>Noise</a:t>
            </a:r>
            <a:endParaRPr lang="en-ID" sz="2400" b="1" dirty="0">
              <a:solidFill>
                <a:srgbClr val="F45DAA"/>
              </a:solidFill>
              <a:latin typeface="Montserrat" panose="020005050000000200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7D61B-4CB7-41D9-A1A0-93DEE6157B21}"/>
              </a:ext>
            </a:extLst>
          </p:cNvPr>
          <p:cNvSpPr txBox="1"/>
          <p:nvPr/>
        </p:nvSpPr>
        <p:spPr>
          <a:xfrm>
            <a:off x="684131" y="465593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C30A4"/>
                </a:solidFill>
                <a:latin typeface="Montserrat" panose="02000505000000020004"/>
              </a:rPr>
              <a:t>Bot</a:t>
            </a:r>
            <a:endParaRPr lang="en-ID" sz="2400" b="1" dirty="0">
              <a:solidFill>
                <a:srgbClr val="9C30A4"/>
              </a:solidFill>
              <a:latin typeface="Montserrat" panose="020005050000000200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EC86E4-2E4C-41B4-80D5-20B0B7BA5F08}"/>
              </a:ext>
            </a:extLst>
          </p:cNvPr>
          <p:cNvSpPr txBox="1"/>
          <p:nvPr/>
        </p:nvSpPr>
        <p:spPr>
          <a:xfrm>
            <a:off x="9686746" y="2541885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00505000000020004"/>
              </a:rPr>
              <a:t>Insight</a:t>
            </a:r>
            <a:endParaRPr lang="en-ID" sz="2400" b="1" dirty="0">
              <a:solidFill>
                <a:schemeClr val="bg1"/>
              </a:solidFill>
              <a:latin typeface="Montserrat" panose="020005050000000200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C4D70E-DA84-4752-994C-FCA7574E9F06}"/>
              </a:ext>
            </a:extLst>
          </p:cNvPr>
          <p:cNvSpPr txBox="1"/>
          <p:nvPr/>
        </p:nvSpPr>
        <p:spPr>
          <a:xfrm>
            <a:off x="9686746" y="3198167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00505000000020004"/>
              </a:rPr>
              <a:t>Insight</a:t>
            </a:r>
            <a:endParaRPr lang="en-ID" sz="2400" b="1" dirty="0">
              <a:solidFill>
                <a:schemeClr val="bg1"/>
              </a:solidFill>
              <a:latin typeface="Montserrat" panose="020005050000000200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E59C49-120C-4AB6-809B-E9DCBA5D66F7}"/>
              </a:ext>
            </a:extLst>
          </p:cNvPr>
          <p:cNvSpPr txBox="1"/>
          <p:nvPr/>
        </p:nvSpPr>
        <p:spPr>
          <a:xfrm>
            <a:off x="9686745" y="3854449"/>
            <a:ext cx="104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anose="02000505000000020004"/>
              </a:rPr>
              <a:t>Insight</a:t>
            </a:r>
            <a:endParaRPr lang="en-ID" sz="2400" b="1" dirty="0">
              <a:solidFill>
                <a:schemeClr val="bg1"/>
              </a:solidFill>
              <a:latin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1421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66D767-DF2D-4C9C-B6AB-9EB920ADED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99E870-CB73-4493-9DDE-25F0B6CC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455" y="1292957"/>
            <a:ext cx="10515600" cy="88883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Montserrat" panose="02000505000000020004" pitchFamily="2" charset="0"/>
              </a:rPr>
              <a:t>Learning Outline</a:t>
            </a:r>
            <a:endParaRPr lang="en-ID" b="1" dirty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CB8141-D7EE-4F42-9A99-082DCF2E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455" y="2380711"/>
            <a:ext cx="7644618" cy="2746375"/>
          </a:xfrm>
          <a:noFill/>
        </p:spPr>
        <p:txBody>
          <a:bodyPr>
            <a:norm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Introduction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Network Representation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Tie Strength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Influencer Identification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Overall Social Network 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6AC947-BBBE-4F63-B10C-34539AA2781C}"/>
              </a:ext>
            </a:extLst>
          </p:cNvPr>
          <p:cNvSpPr/>
          <p:nvPr/>
        </p:nvSpPr>
        <p:spPr>
          <a:xfrm>
            <a:off x="0" y="0"/>
            <a:ext cx="12315825" cy="6858000"/>
          </a:xfrm>
          <a:prstGeom prst="rect">
            <a:avLst/>
          </a:prstGeom>
          <a:solidFill>
            <a:srgbClr val="3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13BE2F-8B23-453A-8280-F5666EB6ADF9}"/>
              </a:ext>
            </a:extLst>
          </p:cNvPr>
          <p:cNvSpPr txBox="1">
            <a:spLocks/>
          </p:cNvSpPr>
          <p:nvPr/>
        </p:nvSpPr>
        <p:spPr>
          <a:xfrm>
            <a:off x="1814706" y="2756240"/>
            <a:ext cx="8686411" cy="134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</a:rPr>
              <a:t>Social Media Analytic Importance</a:t>
            </a:r>
          </a:p>
        </p:txBody>
      </p:sp>
    </p:spTree>
    <p:extLst>
      <p:ext uri="{BB962C8B-B14F-4D97-AF65-F5344CB8AC3E}">
        <p14:creationId xmlns:p14="http://schemas.microsoft.com/office/powerpoint/2010/main" val="270289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24054-41A8-4238-8715-3339CC0EE598}"/>
              </a:ext>
            </a:extLst>
          </p:cNvPr>
          <p:cNvSpPr/>
          <p:nvPr/>
        </p:nvSpPr>
        <p:spPr>
          <a:xfrm>
            <a:off x="827736" y="2588143"/>
            <a:ext cx="6109881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anose="02000505000000020004" pitchFamily="2" charset="0"/>
              </a:rPr>
              <a:t>Social media analytics refers to the approach of </a:t>
            </a:r>
            <a:r>
              <a:rPr lang="en-US" sz="2000" b="1" dirty="0">
                <a:latin typeface="Montserrat" panose="02000505000000020004" pitchFamily="2" charset="0"/>
              </a:rPr>
              <a:t>collecting data from social media sites </a:t>
            </a:r>
            <a:r>
              <a:rPr lang="en-US" sz="2000" dirty="0">
                <a:latin typeface="Montserrat" panose="02000505000000020004" pitchFamily="2" charset="0"/>
              </a:rPr>
              <a:t>and evaluating them </a:t>
            </a:r>
            <a:r>
              <a:rPr lang="en-US" sz="2000" b="1" dirty="0">
                <a:latin typeface="Montserrat" panose="02000505000000020004" pitchFamily="2" charset="0"/>
              </a:rPr>
              <a:t>to make an </a:t>
            </a:r>
            <a:r>
              <a:rPr lang="id-ID" sz="2000" b="1" dirty="0">
                <a:latin typeface="Montserrat" panose="02000505000000020004" pitchFamily="2" charset="0"/>
              </a:rPr>
              <a:t>insightful decision making</a:t>
            </a:r>
            <a:r>
              <a:rPr lang="en-US" sz="2000" b="1" dirty="0">
                <a:latin typeface="Montserrat" panose="02000505000000020004" pitchFamily="2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B76009-DF1A-4C8F-B0EB-7EA1305CB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19" y="1665092"/>
            <a:ext cx="3706105" cy="313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11" name="Picture 10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3074" name="Picture 2" descr="Social Media Dashboards - 8 Analytic Reporting Examples">
            <a:extLst>
              <a:ext uri="{FF2B5EF4-FFF2-40B4-BE49-F238E27FC236}">
                <a16:creationId xmlns:a16="http://schemas.microsoft.com/office/drawing/2014/main" id="{19FDE531-7594-4D89-A533-432DCB1F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504682"/>
            <a:ext cx="108585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71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71C175D-9C22-4EDD-937C-81CFFFE4B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89" y="1642510"/>
            <a:ext cx="5064040" cy="45025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62F87A-8A7B-4806-841A-D1DD1EC283C7}"/>
              </a:ext>
            </a:extLst>
          </p:cNvPr>
          <p:cNvGrpSpPr/>
          <p:nvPr/>
        </p:nvGrpSpPr>
        <p:grpSpPr>
          <a:xfrm>
            <a:off x="1014608" y="1642511"/>
            <a:ext cx="5173055" cy="4502585"/>
            <a:chOff x="0" y="0"/>
            <a:chExt cx="3724275" cy="32397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D4961C-9859-4964-B62D-DECD76779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" y="0"/>
              <a:ext cx="3239770" cy="32397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4B07B8C7-4829-4152-B178-5D0561C3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7825" y="76200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7203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17F69546-EDA8-45CE-A57B-DB844C143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950" y="857250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1041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FB6C7DD7-8161-4437-8B33-3993B2634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5650" y="1600200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9817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C4052961-F5B6-4F6C-90FB-781C0DDC7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7025" y="2514600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43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84179295-5642-4216-B93F-7A450B6045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675" y="2181225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64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CD0F1D82-AFA6-472D-9B53-8BDDF24425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125" y="866775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303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19" name="Text Box 2">
              <a:extLst>
                <a:ext uri="{FF2B5EF4-FFF2-40B4-BE49-F238E27FC236}">
                  <a16:creationId xmlns:a16="http://schemas.microsoft.com/office/drawing/2014/main" id="{E109910A-C83B-4070-ACA3-0032855FC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533525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1889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  <p:sp>
          <p:nvSpPr>
            <p:cNvPr id="20" name="Text Box 2">
              <a:extLst>
                <a:ext uri="{FF2B5EF4-FFF2-40B4-BE49-F238E27FC236}">
                  <a16:creationId xmlns:a16="http://schemas.microsoft.com/office/drawing/2014/main" id="{2DE387CE-5C47-43D1-ADA7-0F364AA2A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7750" y="2847975"/>
              <a:ext cx="428625" cy="28575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1663</a:t>
              </a:r>
              <a:endParaRPr lang="en-US" sz="1600">
                <a:effectLst/>
                <a:ea typeface="Calibri"/>
                <a:cs typeface="Times New Roman"/>
              </a:endParaRPr>
            </a:p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D" sz="1000">
                  <a:effectLst/>
                  <a:latin typeface="Times New Roman"/>
                  <a:ea typeface="Calibri"/>
                  <a:cs typeface="Times New Roman"/>
                </a:rPr>
                <a:t> </a:t>
              </a:r>
              <a:endParaRPr lang="en-US" sz="1600">
                <a:effectLst/>
                <a:ea typeface="Calibri"/>
                <a:cs typeface="Times New Roman"/>
              </a:endParaRPr>
            </a:p>
          </p:txBody>
        </p:sp>
      </p:grpSp>
      <p:sp>
        <p:nvSpPr>
          <p:cNvPr id="21" name="Title 1"/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 pitchFamily="2" charset="0"/>
              </a:rPr>
              <a:t>Discover Information Spread Mechanism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9EFEDF3-CC6D-4BB0-9E37-831E6D7A3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3" r="19755" b="2"/>
          <a:stretch/>
        </p:blipFill>
        <p:spPr>
          <a:xfrm>
            <a:off x="7229475" y="0"/>
            <a:ext cx="496252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BD9317-A0D7-4A83-82E4-A6A0730F00F5}"/>
              </a:ext>
            </a:extLst>
          </p:cNvPr>
          <p:cNvSpPr txBox="1">
            <a:spLocks/>
          </p:cNvSpPr>
          <p:nvPr/>
        </p:nvSpPr>
        <p:spPr>
          <a:xfrm>
            <a:off x="497945" y="160751"/>
            <a:ext cx="6895665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spc="-1" dirty="0">
                <a:solidFill>
                  <a:srgbClr val="37A39B"/>
                </a:solidFill>
                <a:latin typeface="Montserrat" panose="02000505000000020004"/>
                <a:ea typeface="DejaVu Sans"/>
              </a:rPr>
              <a:t>Dian Ramadhani</a:t>
            </a:r>
            <a:endParaRPr lang="en-US" sz="4800" spc="-1" dirty="0">
              <a:solidFill>
                <a:srgbClr val="37A39B"/>
              </a:solidFill>
              <a:latin typeface="Montserrat" panose="02000505000000020004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C96916B-8C77-49FD-BEDD-DF6D66B08CFE}"/>
              </a:ext>
            </a:extLst>
          </p:cNvPr>
          <p:cNvSpPr txBox="1">
            <a:spLocks/>
          </p:cNvSpPr>
          <p:nvPr/>
        </p:nvSpPr>
        <p:spPr>
          <a:xfrm>
            <a:off x="516995" y="1685925"/>
            <a:ext cx="8013596" cy="486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fi-FI" sz="1600" b="1" dirty="0">
                <a:latin typeface="Montserrat" panose="02000505000000020004"/>
                <a:cs typeface="Poppins" panose="00000500000000000000" pitchFamily="50" charset="0"/>
              </a:rPr>
              <a:t>Pengalaman</a:t>
            </a:r>
          </a:p>
          <a:p>
            <a:pPr fontAlgn="base"/>
            <a:r>
              <a:rPr lang="en-US" sz="1400" dirty="0">
                <a:latin typeface="Montserrat" panose="02000505000000020004"/>
                <a:cs typeface="Poppins" panose="00000500000000000000" pitchFamily="50" charset="0"/>
              </a:rPr>
              <a:t>Product and Research Lead di Digital Business Ecosystem Research Center 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Peneliti di Social Computing and Big Data 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Trainer di Berbagai Pelatihan dan Sertifikasi Terkait Data Driven Decision Making</a:t>
            </a:r>
          </a:p>
          <a:p>
            <a:pPr fontAlgn="base"/>
            <a:endParaRPr lang="fi-FI" sz="1050" dirty="0">
              <a:latin typeface="Montserrat" panose="02000505000000020004"/>
              <a:cs typeface="Poppins" panose="00000500000000000000" pitchFamily="50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fi-FI" sz="1600" b="1" dirty="0">
                <a:latin typeface="Montserrat" panose="02000505000000020004"/>
                <a:cs typeface="Poppins" panose="00000500000000000000" pitchFamily="50" charset="0"/>
              </a:rPr>
              <a:t>Pendidikan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Universitas Telkom – </a:t>
            </a:r>
            <a:r>
              <a:rPr lang="fi-FI" sz="1050" dirty="0">
                <a:latin typeface="Montserrat" panose="02000505000000020004"/>
                <a:cs typeface="Poppins" panose="00000500000000000000" pitchFamily="50" charset="0"/>
              </a:rPr>
              <a:t>Magister Manajemen (S2)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Universitas Telkom – </a:t>
            </a:r>
            <a:r>
              <a:rPr lang="fi-FI" sz="1050" dirty="0">
                <a:latin typeface="Montserrat" panose="02000505000000020004"/>
                <a:cs typeface="Poppins" panose="00000500000000000000" pitchFamily="50" charset="0"/>
              </a:rPr>
              <a:t>Manajemen Bisnis Teknologi Informatika (S1)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fi-FI" sz="1400" dirty="0">
              <a:latin typeface="Montserrat" panose="02000505000000020004"/>
              <a:cs typeface="Poppins" panose="00000500000000000000" pitchFamily="50" charset="0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fi-FI" sz="1600" b="1" dirty="0">
                <a:latin typeface="Montserrat" panose="02000505000000020004"/>
                <a:cs typeface="Poppins" panose="00000500000000000000" pitchFamily="50" charset="0"/>
              </a:rPr>
              <a:t>Penghargaan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Best Graduate Magister Manajemen Universitas Telkom 2019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Beasiswa Program Studi Magister Universitas Telkom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Beasiswa PPA Tahun 2016 dan 2017</a:t>
            </a:r>
          </a:p>
          <a:p>
            <a:pPr fontAlgn="base"/>
            <a:r>
              <a:rPr lang="fi-FI" sz="1400" dirty="0">
                <a:latin typeface="Montserrat" panose="02000505000000020004"/>
                <a:cs typeface="Poppins" panose="00000500000000000000" pitchFamily="50" charset="0"/>
              </a:rPr>
              <a:t>Best Presenter Konferensi Internasional IWBIS 2018 dan 2019</a:t>
            </a:r>
          </a:p>
        </p:txBody>
      </p:sp>
    </p:spTree>
    <p:extLst>
      <p:ext uri="{BB962C8B-B14F-4D97-AF65-F5344CB8AC3E}">
        <p14:creationId xmlns:p14="http://schemas.microsoft.com/office/powerpoint/2010/main" val="2495980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514350" y="599226"/>
            <a:ext cx="10934700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Brand Information Spread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E397B-E83E-41D9-BDB7-9FE72B3B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2" y="1798006"/>
            <a:ext cx="84105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8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514350" y="599226"/>
            <a:ext cx="10934700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Christchurch Attack Information Spread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F3BFAB-A1B3-4927-B66C-4E2374E1B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68" y="1509349"/>
            <a:ext cx="4767263" cy="45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72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20567258-B076-45DE-8CA9-6A381F723E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336" y="1575104"/>
            <a:ext cx="4225592" cy="4225592"/>
          </a:xfrm>
          <a:prstGeom prst="rect">
            <a:avLst/>
          </a:prstGeom>
        </p:spPr>
      </p:pic>
      <p:pic>
        <p:nvPicPr>
          <p:cNvPr id="27" name="Picture 26" descr="A picture containing food&#10;&#10;Description automatically generated">
            <a:extLst>
              <a:ext uri="{FF2B5EF4-FFF2-40B4-BE49-F238E27FC236}">
                <a16:creationId xmlns:a16="http://schemas.microsoft.com/office/drawing/2014/main" id="{13C363BD-53DE-4023-8718-F08889A8F7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94" y="1561902"/>
            <a:ext cx="4098180" cy="4098180"/>
          </a:xfrm>
          <a:prstGeom prst="rect">
            <a:avLst/>
          </a:prstGeom>
        </p:spPr>
      </p:pic>
      <p:sp>
        <p:nvSpPr>
          <p:cNvPr id="29" name="Title 7">
            <a:extLst>
              <a:ext uri="{FF2B5EF4-FFF2-40B4-BE49-F238E27FC236}">
                <a16:creationId xmlns:a16="http://schemas.microsoft.com/office/drawing/2014/main" id="{FBE547BD-4037-40F2-8E73-F12F98A8D25E}"/>
              </a:ext>
            </a:extLst>
          </p:cNvPr>
          <p:cNvSpPr txBox="1">
            <a:spLocks/>
          </p:cNvSpPr>
          <p:nvPr/>
        </p:nvSpPr>
        <p:spPr>
          <a:xfrm>
            <a:off x="1263072" y="5511492"/>
            <a:ext cx="9665856" cy="795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Early March                                  End of March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Covid-19 Information Spread in Indonesia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10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PSBB Information Spread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9CA7C-B07D-4328-9D66-18CA3BF9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557" y="1361539"/>
            <a:ext cx="7062180" cy="51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</a:t>
            </a:r>
            <a:r>
              <a:rPr lang="en-US" sz="3600" b="1" dirty="0" err="1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Indonesiaterserah</a:t>
            </a:r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 Information Spread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C34E7-BEC3-4886-A613-C1A1D653E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7"/>
          <a:stretch/>
        </p:blipFill>
        <p:spPr>
          <a:xfrm>
            <a:off x="3452225" y="1381892"/>
            <a:ext cx="5287550" cy="51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0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Mudik Information Spread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3D635-B28A-408A-878B-58F21032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144" y="1300831"/>
            <a:ext cx="6929711" cy="53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Covid-19 Symptom Relation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D81A5-2343-43F0-BF05-FBCF0DB1A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078" y="1266825"/>
            <a:ext cx="5101844" cy="51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0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Hashtag Relation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21C21F-91EA-49A0-8B6E-F9074EBD6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" r="829"/>
          <a:stretch/>
        </p:blipFill>
        <p:spPr>
          <a:xfrm>
            <a:off x="2622773" y="1429224"/>
            <a:ext cx="6946453" cy="497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8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68360BC-B5E0-461F-9490-46F9177AA03C}"/>
              </a:ext>
            </a:extLst>
          </p:cNvPr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/>
                <a:cs typeface="Poppins" panose="00000500000000000000" pitchFamily="50" charset="0"/>
              </a:rPr>
              <a:t>Discover Emoji Relation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6E63FE-B3D2-4DA6-B477-2D4A724F7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475" y="1384985"/>
            <a:ext cx="5967284" cy="49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9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371630" y="2135123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6" name="Telkomsel.png" descr="Telkomsel.png">
            <a:extLst>
              <a:ext uri="{FF2B5EF4-FFF2-40B4-BE49-F238E27FC236}">
                <a16:creationId xmlns:a16="http://schemas.microsoft.com/office/drawing/2014/main" id="{F0B04755-59BF-4E1E-A809-65C3388C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36" y="1593694"/>
            <a:ext cx="4238524" cy="4321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xl.png" descr="xl.png">
            <a:extLst>
              <a:ext uri="{FF2B5EF4-FFF2-40B4-BE49-F238E27FC236}">
                <a16:creationId xmlns:a16="http://schemas.microsoft.com/office/drawing/2014/main" id="{DAD72492-2F88-4F7B-8975-E12789C5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59" y="1593694"/>
            <a:ext cx="4376695" cy="406603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 pitchFamily="2" charset="0"/>
              </a:rPr>
              <a:t>Discover Customer Opinion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1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5FE1A9-C1F2-4815-961A-D08B9BA60D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82424559-49E6-45C7-84CE-9D6082698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455" y="1292957"/>
            <a:ext cx="10515600" cy="88883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Montserrat" panose="02000505000000020004" pitchFamily="2" charset="0"/>
              </a:rPr>
              <a:t>Learning Outline</a:t>
            </a:r>
            <a:endParaRPr lang="en-ID" b="1" dirty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9429586-95CC-4EB7-A9DD-DDF54EADE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455" y="2380711"/>
            <a:ext cx="7644618" cy="2746375"/>
          </a:xfrm>
          <a:noFill/>
        </p:spPr>
        <p:txBody>
          <a:bodyPr>
            <a:norm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Human Data Production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Social Media Analytic Importance</a:t>
            </a:r>
          </a:p>
        </p:txBody>
      </p:sp>
    </p:spTree>
    <p:extLst>
      <p:ext uri="{BB962C8B-B14F-4D97-AF65-F5344CB8AC3E}">
        <p14:creationId xmlns:p14="http://schemas.microsoft.com/office/powerpoint/2010/main" val="2893863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371630" y="2135123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1A1E69-872C-496D-A32C-B21C7F531D4D}"/>
              </a:ext>
            </a:extLst>
          </p:cNvPr>
          <p:cNvGrpSpPr/>
          <p:nvPr/>
        </p:nvGrpSpPr>
        <p:grpSpPr>
          <a:xfrm>
            <a:off x="929795" y="1889540"/>
            <a:ext cx="10332410" cy="3645134"/>
            <a:chOff x="1252084" y="1662330"/>
            <a:chExt cx="9519192" cy="40995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4B1D2A4-6A0D-485C-B967-642C901F7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2084" y="1662330"/>
              <a:ext cx="4131883" cy="40995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E2025B-88F5-4462-868E-1D4B98DF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1675" y="1662330"/>
              <a:ext cx="5249601" cy="1770411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 pitchFamily="2" charset="0"/>
              </a:rPr>
              <a:t>Discover the Top Topics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29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371630" y="2135123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014608" y="599226"/>
            <a:ext cx="1008901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7A39B"/>
                </a:solidFill>
                <a:latin typeface="Montserrat" panose="02000505000000020004" pitchFamily="2" charset="0"/>
              </a:rPr>
              <a:t>Discover the Information Sentiment</a:t>
            </a:r>
            <a:endParaRPr lang="en-US" sz="36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026" name="Picture 2" descr="Excel Add-In App Store Excel Machine Learning Text Sentiment ...">
            <a:extLst>
              <a:ext uri="{FF2B5EF4-FFF2-40B4-BE49-F238E27FC236}">
                <a16:creationId xmlns:a16="http://schemas.microsoft.com/office/drawing/2014/main" id="{ED309B85-ED4A-4618-890B-55119F5F6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" t="36410" r="4582" b="3437"/>
          <a:stretch/>
        </p:blipFill>
        <p:spPr bwMode="auto">
          <a:xfrm>
            <a:off x="1663329" y="1686935"/>
            <a:ext cx="8791576" cy="38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707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2000" dirty="0"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11617" y="2055162"/>
            <a:ext cx="3412361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Challenges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324054-41A8-4238-8715-3339CC0EE598}"/>
              </a:ext>
            </a:extLst>
          </p:cNvPr>
          <p:cNvSpPr/>
          <p:nvPr/>
        </p:nvSpPr>
        <p:spPr>
          <a:xfrm>
            <a:off x="2111617" y="2762264"/>
            <a:ext cx="322549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Huge volumes of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Incomplete pictures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Data relevance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Data quality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Montserrat" panose="02000505000000020004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5FEA09-C6EB-4F2C-BE6D-ACB3CB052105}"/>
              </a:ext>
            </a:extLst>
          </p:cNvPr>
          <p:cNvSpPr txBox="1">
            <a:spLocks/>
          </p:cNvSpPr>
          <p:nvPr/>
        </p:nvSpPr>
        <p:spPr>
          <a:xfrm>
            <a:off x="6469235" y="2082049"/>
            <a:ext cx="5431579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Opportunities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2E647C-4BCF-46A9-B028-712668AA0245}"/>
              </a:ext>
            </a:extLst>
          </p:cNvPr>
          <p:cNvSpPr/>
          <p:nvPr/>
        </p:nvSpPr>
        <p:spPr>
          <a:xfrm>
            <a:off x="6469235" y="2739153"/>
            <a:ext cx="4362450" cy="2542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Uncovering hidden truth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Track social campaigns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Create better content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d-ID" dirty="0">
                <a:latin typeface="Montserrat" panose="02000505000000020004" pitchFamily="2" charset="0"/>
              </a:rPr>
              <a:t>Competitive benchmarking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d-ID" dirty="0">
              <a:latin typeface="Montserrat" panose="02000505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Montserrat" panose="02000505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92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1678" y="661573"/>
            <a:ext cx="11079845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Social Media Analytics Workflow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E1DAAD5-3EB7-4E4B-9284-7D81D7C86395}"/>
              </a:ext>
            </a:extLst>
          </p:cNvPr>
          <p:cNvGrpSpPr/>
          <p:nvPr/>
        </p:nvGrpSpPr>
        <p:grpSpPr>
          <a:xfrm>
            <a:off x="242215" y="2055498"/>
            <a:ext cx="11536119" cy="3373752"/>
            <a:chOff x="561936" y="2136573"/>
            <a:chExt cx="11350126" cy="324221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E8C2D0B-3F56-4C39-A3A8-E7703394FE26}"/>
                </a:ext>
              </a:extLst>
            </p:cNvPr>
            <p:cNvSpPr/>
            <p:nvPr/>
          </p:nvSpPr>
          <p:spPr>
            <a:xfrm>
              <a:off x="8262740" y="2721430"/>
              <a:ext cx="3649322" cy="1661088"/>
            </a:xfrm>
            <a:prstGeom prst="roundRect">
              <a:avLst>
                <a:gd name="adj" fmla="val 88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9D5A4EB-4BF6-48C6-9DD7-7A4F7421E7AD}"/>
                </a:ext>
              </a:extLst>
            </p:cNvPr>
            <p:cNvGrpSpPr/>
            <p:nvPr/>
          </p:nvGrpSpPr>
          <p:grpSpPr>
            <a:xfrm>
              <a:off x="561936" y="2136573"/>
              <a:ext cx="7693455" cy="3242215"/>
              <a:chOff x="561936" y="2026211"/>
              <a:chExt cx="7693455" cy="3242215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D7E72A9-6A67-42B9-BD62-EF195612FB3D}"/>
                  </a:ext>
                </a:extLst>
              </p:cNvPr>
              <p:cNvCxnSpPr/>
              <p:nvPr/>
            </p:nvCxnSpPr>
            <p:spPr>
              <a:xfrm>
                <a:off x="1531307" y="2917333"/>
                <a:ext cx="0" cy="3636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B6713CD-6FFB-46E8-A23A-795FD691F49E}"/>
                  </a:ext>
                </a:extLst>
              </p:cNvPr>
              <p:cNvGrpSpPr/>
              <p:nvPr/>
            </p:nvGrpSpPr>
            <p:grpSpPr>
              <a:xfrm>
                <a:off x="561936" y="2026211"/>
                <a:ext cx="7693455" cy="3242215"/>
                <a:chOff x="563829" y="2006926"/>
                <a:chExt cx="7131674" cy="3005467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141A0CCB-E73A-4513-BC2A-3D994A9E8FD6}"/>
                    </a:ext>
                  </a:extLst>
                </p:cNvPr>
                <p:cNvGrpSpPr/>
                <p:nvPr/>
              </p:nvGrpSpPr>
              <p:grpSpPr>
                <a:xfrm>
                  <a:off x="563829" y="2006926"/>
                  <a:ext cx="1814945" cy="964429"/>
                  <a:chOff x="704596" y="2616526"/>
                  <a:chExt cx="1814945" cy="964429"/>
                </a:xfrm>
              </p:grpSpPr>
              <p:pic>
                <p:nvPicPr>
                  <p:cNvPr id="10" name="Picture 2" descr="Related image">
                    <a:extLst>
                      <a:ext uri="{FF2B5EF4-FFF2-40B4-BE49-F238E27FC236}">
                        <a16:creationId xmlns:a16="http://schemas.microsoft.com/office/drawing/2014/main" id="{55D1974B-10ED-45B6-81B6-BE0E4FB5B9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27" t="14561"/>
                  <a:stretch/>
                </p:blipFill>
                <p:spPr bwMode="auto">
                  <a:xfrm>
                    <a:off x="1155685" y="2843359"/>
                    <a:ext cx="894995" cy="73759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9465495E-DAA3-4417-8FB2-1BA78E1A5134}"/>
                      </a:ext>
                    </a:extLst>
                  </p:cNvPr>
                  <p:cNvSpPr txBox="1"/>
                  <p:nvPr/>
                </p:nvSpPr>
                <p:spPr>
                  <a:xfrm>
                    <a:off x="704596" y="2616526"/>
                    <a:ext cx="1814945" cy="2567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d-ID" sz="1200" b="1" dirty="0"/>
                      <a:t>Social Media Platform</a:t>
                    </a:r>
                    <a:endParaRPr lang="en-GB" sz="1200" b="1" dirty="0"/>
                  </a:p>
                </p:txBody>
              </p:sp>
            </p:grp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996E843-3A16-4F36-8D14-608B6E19EF39}"/>
                    </a:ext>
                  </a:extLst>
                </p:cNvPr>
                <p:cNvSpPr/>
                <p:nvPr/>
              </p:nvSpPr>
              <p:spPr>
                <a:xfrm>
                  <a:off x="725884" y="3172252"/>
                  <a:ext cx="1490836" cy="65116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sz="1600" b="1" dirty="0">
                      <a:solidFill>
                        <a:schemeClr val="tx1"/>
                      </a:solidFill>
                    </a:rPr>
                    <a:t>API Access</a:t>
                  </a:r>
                  <a:endParaRPr lang="en-GB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Cylinder 22">
                  <a:extLst>
                    <a:ext uri="{FF2B5EF4-FFF2-40B4-BE49-F238E27FC236}">
                      <a16:creationId xmlns:a16="http://schemas.microsoft.com/office/drawing/2014/main" id="{29B6F5CE-1789-4B97-AC6C-9668CD96BAAA}"/>
                    </a:ext>
                  </a:extLst>
                </p:cNvPr>
                <p:cNvSpPr/>
                <p:nvPr/>
              </p:nvSpPr>
              <p:spPr>
                <a:xfrm>
                  <a:off x="4934961" y="4335820"/>
                  <a:ext cx="1517662" cy="676573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sz="1600" b="1" dirty="0">
                      <a:solidFill>
                        <a:schemeClr val="tx1"/>
                      </a:solidFill>
                    </a:rPr>
                    <a:t>Clean Data</a:t>
                  </a:r>
                  <a:endParaRPr lang="en-GB" sz="16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3C68FD46-B6C9-4CCD-BE8E-7C4958C80CE2}"/>
                    </a:ext>
                  </a:extLst>
                </p:cNvPr>
                <p:cNvCxnSpPr>
                  <a:cxnSpLocks/>
                  <a:stCxn id="26" idx="3"/>
                  <a:endCxn id="23" idx="2"/>
                </p:cNvCxnSpPr>
                <p:nvPr/>
              </p:nvCxnSpPr>
              <p:spPr>
                <a:xfrm flipV="1">
                  <a:off x="4032142" y="4674107"/>
                  <a:ext cx="902820" cy="25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689CD301-8249-4BFD-BF8E-C02BAF66491B}"/>
                    </a:ext>
                  </a:extLst>
                </p:cNvPr>
                <p:cNvSpPr/>
                <p:nvPr/>
              </p:nvSpPr>
              <p:spPr>
                <a:xfrm>
                  <a:off x="2541306" y="4351063"/>
                  <a:ext cx="1490836" cy="65116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sz="1600" b="1" dirty="0">
                      <a:solidFill>
                        <a:schemeClr val="tx1"/>
                      </a:solidFill>
                    </a:rPr>
                    <a:t>Pre-processing</a:t>
                  </a:r>
                  <a:endParaRPr lang="en-GB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Cylinder 27">
                  <a:extLst>
                    <a:ext uri="{FF2B5EF4-FFF2-40B4-BE49-F238E27FC236}">
                      <a16:creationId xmlns:a16="http://schemas.microsoft.com/office/drawing/2014/main" id="{B365F64A-28A2-429F-98E5-785D209F5D69}"/>
                    </a:ext>
                  </a:extLst>
                </p:cNvPr>
                <p:cNvSpPr/>
                <p:nvPr/>
              </p:nvSpPr>
              <p:spPr>
                <a:xfrm>
                  <a:off x="2775773" y="2983847"/>
                  <a:ext cx="1021902" cy="1030222"/>
                </a:xfrm>
                <a:prstGeom prst="ca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sz="1600" b="1" dirty="0">
                      <a:solidFill>
                        <a:schemeClr val="tx1"/>
                      </a:solidFill>
                    </a:rPr>
                    <a:t>Raw Data</a:t>
                  </a:r>
                  <a:endParaRPr lang="en-GB" sz="16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169DFBC-AB03-4639-B35D-E7D08133F47A}"/>
                    </a:ext>
                  </a:extLst>
                </p:cNvPr>
                <p:cNvCxnSpPr>
                  <a:cxnSpLocks/>
                  <a:stCxn id="15" idx="3"/>
                  <a:endCxn id="28" idx="2"/>
                </p:cNvCxnSpPr>
                <p:nvPr/>
              </p:nvCxnSpPr>
              <p:spPr>
                <a:xfrm>
                  <a:off x="2216720" y="3497834"/>
                  <a:ext cx="559053" cy="112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B994B4F2-7D16-4BBC-AA82-802195B679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3976" y="4088871"/>
                  <a:ext cx="0" cy="24472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89F2E715-90E5-412C-90C4-F42A12848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6724" y="4035533"/>
                  <a:ext cx="0" cy="3103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43E3D0C-FB51-4678-988C-5713CAF743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46872" y="3389054"/>
                  <a:ext cx="54863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7690A796-EF20-4A49-8AEB-CCA799A89C10}"/>
                    </a:ext>
                  </a:extLst>
                </p:cNvPr>
                <p:cNvGrpSpPr/>
                <p:nvPr/>
              </p:nvGrpSpPr>
              <p:grpSpPr>
                <a:xfrm>
                  <a:off x="4293244" y="2549076"/>
                  <a:ext cx="2853628" cy="1539796"/>
                  <a:chOff x="4293244" y="2549076"/>
                  <a:chExt cx="2853628" cy="1539796"/>
                </a:xfrm>
              </p:grpSpPr>
              <p:grpSp>
                <p:nvGrpSpPr>
                  <p:cNvPr id="41" name="Group 40">
                    <a:extLst>
                      <a:ext uri="{FF2B5EF4-FFF2-40B4-BE49-F238E27FC236}">
                        <a16:creationId xmlns:a16="http://schemas.microsoft.com/office/drawing/2014/main" id="{79B49DE4-1086-4D9D-87CB-D9EC8135C3C8}"/>
                      </a:ext>
                    </a:extLst>
                  </p:cNvPr>
                  <p:cNvGrpSpPr/>
                  <p:nvPr/>
                </p:nvGrpSpPr>
                <p:grpSpPr>
                  <a:xfrm>
                    <a:off x="4293244" y="2549076"/>
                    <a:ext cx="2853628" cy="1539796"/>
                    <a:chOff x="3609289" y="1963040"/>
                    <a:chExt cx="3439289" cy="1855814"/>
                  </a:xfrm>
                </p:grpSpPr>
                <p:sp>
                  <p:nvSpPr>
                    <p:cNvPr id="32" name="Rectangle: Rounded Corners 31">
                      <a:extLst>
                        <a:ext uri="{FF2B5EF4-FFF2-40B4-BE49-F238E27FC236}">
                          <a16:creationId xmlns:a16="http://schemas.microsoft.com/office/drawing/2014/main" id="{68361479-7221-42EE-A010-7751DAA9E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9289" y="1963040"/>
                      <a:ext cx="3439289" cy="1855814"/>
                    </a:xfrm>
                    <a:prstGeom prst="roundRect">
                      <a:avLst>
                        <a:gd name="adj" fmla="val 10579"/>
                      </a:avLst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</a:rPr>
                        <a:t>Analytics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EB52D141-312F-4F53-AC75-63EE2F5F3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02625" y="2362880"/>
                      <a:ext cx="1419174" cy="131100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</a:rPr>
                        <a:t>Interaction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0600F73D-B14F-49AA-8F53-33AB0BEDC8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35635" y="2362880"/>
                      <a:ext cx="1419174" cy="131100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pic>
                  <p:nvPicPr>
                    <p:cNvPr id="1026" name="Picture 2" descr="Image result for social network icon">
                      <a:extLst>
                        <a:ext uri="{FF2B5EF4-FFF2-40B4-BE49-F238E27FC236}">
                          <a16:creationId xmlns:a16="http://schemas.microsoft.com/office/drawing/2014/main" id="{B53A2A29-D9E7-41A7-962D-A7858532302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61314" y="2745556"/>
                      <a:ext cx="792550" cy="79255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032" name="Picture 8" descr="Image result for content text videoicon">
                    <a:extLst>
                      <a:ext uri="{FF2B5EF4-FFF2-40B4-BE49-F238E27FC236}">
                        <a16:creationId xmlns:a16="http://schemas.microsoft.com/office/drawing/2014/main" id="{BA731C24-A971-405C-9612-A07E17B3EF2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84937" y="3121288"/>
                    <a:ext cx="824336" cy="8243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5009459-6E51-4154-A73E-2C6B3A97A881}"/>
                </a:ext>
              </a:extLst>
            </p:cNvPr>
            <p:cNvSpPr/>
            <p:nvPr/>
          </p:nvSpPr>
          <p:spPr>
            <a:xfrm>
              <a:off x="8349397" y="2857633"/>
              <a:ext cx="3562665" cy="1351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Montserrat" panose="02000505000000020004" pitchFamily="2" charset="0"/>
                </a:rPr>
                <a:t>Create winning social media campaigns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Montserrat" panose="02000505000000020004" pitchFamily="2" charset="0"/>
                </a:rPr>
                <a:t>Find the best influencers for your brand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Montserrat" panose="02000505000000020004" pitchFamily="2" charset="0"/>
                </a:rPr>
                <a:t>Benchmark against your competitors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400" b="1" dirty="0">
                  <a:latin typeface="Montserrat" panose="02000505000000020004" pitchFamily="2" charset="0"/>
                </a:rPr>
                <a:t>Identify trending topics</a:t>
              </a:r>
              <a:endParaRPr lang="en-GB" sz="1400" b="1" dirty="0">
                <a:latin typeface="Montserrat" panose="02000505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225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35" name="Picture 34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50" name="Picture 2" descr="Social Media Survey 2018: How EU Brands Use Social Listening - NetBase">
            <a:extLst>
              <a:ext uri="{FF2B5EF4-FFF2-40B4-BE49-F238E27FC236}">
                <a16:creationId xmlns:a16="http://schemas.microsoft.com/office/drawing/2014/main" id="{C639567F-BFF4-4561-8CBA-F9A03A90F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16"/>
          <a:stretch/>
        </p:blipFill>
        <p:spPr bwMode="auto">
          <a:xfrm rot="5400000">
            <a:off x="3574102" y="761953"/>
            <a:ext cx="5043797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803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329" y="1371600"/>
            <a:ext cx="4614671" cy="5486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E699E870-CB73-4493-9DDE-25F0B6CC9015}"/>
              </a:ext>
            </a:extLst>
          </p:cNvPr>
          <p:cNvSpPr txBox="1">
            <a:spLocks/>
          </p:cNvSpPr>
          <p:nvPr/>
        </p:nvSpPr>
        <p:spPr>
          <a:xfrm>
            <a:off x="566059" y="603701"/>
            <a:ext cx="9041173" cy="19986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>
                <a:solidFill>
                  <a:srgbClr val="308C85"/>
                </a:solidFill>
                <a:latin typeface="Montserrat" panose="02000505000000020004" pitchFamily="2" charset="0"/>
              </a:rPr>
              <a:t>Thank You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438B511-AF8E-4105-B4CF-8EA18B1AE1B5}"/>
              </a:ext>
            </a:extLst>
          </p:cNvPr>
          <p:cNvSpPr txBox="1">
            <a:spLocks/>
          </p:cNvSpPr>
          <p:nvPr/>
        </p:nvSpPr>
        <p:spPr>
          <a:xfrm>
            <a:off x="566059" y="2791057"/>
            <a:ext cx="7644618" cy="3209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rgbClr val="308C85"/>
                </a:solidFill>
                <a:latin typeface="Montserrat" panose="02000505000000020004" pitchFamily="2" charset="0"/>
              </a:rPr>
              <a:t>Dian Ramadhani</a:t>
            </a:r>
            <a:endParaRPr lang="en-ID" sz="1800" dirty="0">
              <a:solidFill>
                <a:srgbClr val="308C85"/>
              </a:solidFill>
              <a:latin typeface="Montserrat" panose="02000505000000020004" pitchFamily="2" charset="0"/>
            </a:endParaRPr>
          </a:p>
        </p:txBody>
      </p:sp>
      <p:pic>
        <p:nvPicPr>
          <p:cNvPr id="6" name="Picture 5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9" y="6071553"/>
            <a:ext cx="1245278" cy="416333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337" y="6071553"/>
            <a:ext cx="1432365" cy="41633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41B96A-82CD-41CC-B741-7FC0D31382A0}"/>
              </a:ext>
            </a:extLst>
          </p:cNvPr>
          <p:cNvSpPr/>
          <p:nvPr/>
        </p:nvSpPr>
        <p:spPr>
          <a:xfrm>
            <a:off x="10998200" y="5767838"/>
            <a:ext cx="794892" cy="794892"/>
          </a:xfrm>
          <a:prstGeom prst="ellipse">
            <a:avLst/>
          </a:prstGeom>
          <a:solidFill>
            <a:srgbClr val="FFC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Montserrat" panose="02000505000000020004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255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66D767-DF2D-4C9C-B6AB-9EB920ADED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99E870-CB73-4493-9DDE-25F0B6CC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455" y="1292957"/>
            <a:ext cx="10515600" cy="888830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  <a:latin typeface="Montserrat" panose="02000505000000020004" pitchFamily="2" charset="0"/>
              </a:rPr>
              <a:t>Learning Outline</a:t>
            </a:r>
            <a:endParaRPr lang="en-ID" b="1" dirty="0">
              <a:solidFill>
                <a:schemeClr val="accent4"/>
              </a:solidFill>
              <a:latin typeface="Montserrat" panose="02000505000000020004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CB8141-D7EE-4F42-9A99-082DCF2E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455" y="2380711"/>
            <a:ext cx="7644618" cy="2746375"/>
          </a:xfrm>
          <a:noFill/>
        </p:spPr>
        <p:txBody>
          <a:bodyPr>
            <a:normAutofit/>
          </a:bodyPr>
          <a:lstStyle/>
          <a:p>
            <a:r>
              <a:rPr lang="en-US" sz="1800" dirty="0">
                <a:latin typeface="Montserrat" panose="02000505000000020004" pitchFamily="2" charset="0"/>
              </a:rPr>
              <a:t>Introduction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Network Representation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Tie Strength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Influencer Identification</a:t>
            </a:r>
          </a:p>
          <a:p>
            <a:r>
              <a:rPr lang="en-US" sz="1800" dirty="0">
                <a:latin typeface="Montserrat" panose="02000505000000020004" pitchFamily="2" charset="0"/>
              </a:rPr>
              <a:t>Overall Social Network 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6AC947-BBBE-4F63-B10C-34539AA2781C}"/>
              </a:ext>
            </a:extLst>
          </p:cNvPr>
          <p:cNvSpPr/>
          <p:nvPr/>
        </p:nvSpPr>
        <p:spPr>
          <a:xfrm>
            <a:off x="0" y="0"/>
            <a:ext cx="12315825" cy="6858000"/>
          </a:xfrm>
          <a:prstGeom prst="rect">
            <a:avLst/>
          </a:prstGeom>
          <a:solidFill>
            <a:srgbClr val="3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13BE2F-8B23-453A-8280-F5666EB6ADF9}"/>
              </a:ext>
            </a:extLst>
          </p:cNvPr>
          <p:cNvSpPr txBox="1">
            <a:spLocks/>
          </p:cNvSpPr>
          <p:nvPr/>
        </p:nvSpPr>
        <p:spPr>
          <a:xfrm>
            <a:off x="1814706" y="2756240"/>
            <a:ext cx="8686411" cy="1345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4800" b="1" dirty="0">
                <a:solidFill>
                  <a:schemeClr val="bg1"/>
                </a:solidFill>
                <a:latin typeface="Montserrat" panose="02000505000000020004" pitchFamily="2" charset="0"/>
              </a:rPr>
              <a:t>Human Data Production</a:t>
            </a:r>
          </a:p>
        </p:txBody>
      </p:sp>
    </p:spTree>
    <p:extLst>
      <p:ext uri="{BB962C8B-B14F-4D97-AF65-F5344CB8AC3E}">
        <p14:creationId xmlns:p14="http://schemas.microsoft.com/office/powerpoint/2010/main" val="365430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87683-79DC-44C5-BA41-19FC6CFED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75" t="14584" r="22187" b="43611"/>
          <a:stretch/>
        </p:blipFill>
        <p:spPr>
          <a:xfrm>
            <a:off x="2346189" y="1724025"/>
            <a:ext cx="7499621" cy="315277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BED6E9-1535-46F2-A464-59FB60C3438E}"/>
              </a:ext>
            </a:extLst>
          </p:cNvPr>
          <p:cNvCxnSpPr>
            <a:cxnSpLocks/>
          </p:cNvCxnSpPr>
          <p:nvPr/>
        </p:nvCxnSpPr>
        <p:spPr>
          <a:xfrm>
            <a:off x="5591175" y="2781300"/>
            <a:ext cx="9715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EE8F66-D8EA-4765-AAC3-D23C7677343E}"/>
              </a:ext>
            </a:extLst>
          </p:cNvPr>
          <p:cNvCxnSpPr>
            <a:cxnSpLocks/>
          </p:cNvCxnSpPr>
          <p:nvPr/>
        </p:nvCxnSpPr>
        <p:spPr>
          <a:xfrm>
            <a:off x="3914775" y="3362325"/>
            <a:ext cx="1981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23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554379-1209-41D8-8C8B-244E1F066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788366"/>
            <a:ext cx="6972300" cy="5033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1CEC9-DE5B-41E1-B630-9588C0D48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113" y="891949"/>
            <a:ext cx="2611310" cy="49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2050" name="Picture 2" descr="Social media sites as pathways to news">
            <a:extLst>
              <a:ext uri="{FF2B5EF4-FFF2-40B4-BE49-F238E27FC236}">
                <a16:creationId xmlns:a16="http://schemas.microsoft.com/office/drawing/2014/main" id="{BF912EAD-B0B0-44E6-981E-C858E98BC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2187"/>
          <a:stretch/>
        </p:blipFill>
        <p:spPr bwMode="auto">
          <a:xfrm>
            <a:off x="3814762" y="578220"/>
            <a:ext cx="4562475" cy="570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62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1800" dirty="0"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52794" y="659786"/>
            <a:ext cx="8686411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Human Data Production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5A89E-9886-4A71-BDF1-205999240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" r="1184"/>
          <a:stretch/>
        </p:blipFill>
        <p:spPr>
          <a:xfrm>
            <a:off x="2959134" y="1665092"/>
            <a:ext cx="6273732" cy="397601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42BC1E7-DD39-483C-B288-23162132846E}"/>
              </a:ext>
            </a:extLst>
          </p:cNvPr>
          <p:cNvSpPr/>
          <p:nvPr/>
        </p:nvSpPr>
        <p:spPr>
          <a:xfrm>
            <a:off x="2959134" y="3618862"/>
            <a:ext cx="1121492" cy="434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402803" y="2055162"/>
            <a:ext cx="8700824" cy="3780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913" indent="-569913"/>
            <a:endParaRPr lang="en-US" sz="1800" dirty="0">
              <a:latin typeface="Montserrat" panose="02000505000000020004" pitchFamily="2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52794" y="659786"/>
            <a:ext cx="8686411" cy="599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37A39B"/>
                </a:solidFill>
                <a:latin typeface="Montserrat" panose="02000505000000020004" pitchFamily="2" charset="0"/>
              </a:rPr>
              <a:t>Human Data Production</a:t>
            </a:r>
            <a:endParaRPr lang="en-US" sz="4000" dirty="0">
              <a:solidFill>
                <a:srgbClr val="37A39B"/>
              </a:solidFill>
              <a:latin typeface="Montserrat" panose="02000505000000020004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32932" y="6225435"/>
            <a:ext cx="2067882" cy="49603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6CB26A06-491B-425C-B823-46884F8D6C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423" y="6356350"/>
            <a:ext cx="897268" cy="29998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B844D210-2937-410E-A962-EC3BDAF5C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43" y="6356350"/>
            <a:ext cx="1032071" cy="299983"/>
          </a:xfrm>
          <a:prstGeom prst="rect">
            <a:avLst/>
          </a:prstGeom>
        </p:spPr>
      </p:pic>
      <p:pic>
        <p:nvPicPr>
          <p:cNvPr id="1026" name="Picture 2" descr="Went to moon and took only 5 shots!">
            <a:extLst>
              <a:ext uri="{FF2B5EF4-FFF2-40B4-BE49-F238E27FC236}">
                <a16:creationId xmlns:a16="http://schemas.microsoft.com/office/drawing/2014/main" id="{038A1786-5535-4E8F-A5AC-FF1E1F798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r="2286"/>
          <a:stretch/>
        </p:blipFill>
        <p:spPr bwMode="auto">
          <a:xfrm>
            <a:off x="3435112" y="1575877"/>
            <a:ext cx="5321774" cy="44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61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373</Words>
  <Application>Microsoft Office PowerPoint</Application>
  <PresentationFormat>Widescreen</PresentationFormat>
  <Paragraphs>122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Montserrat</vt:lpstr>
      <vt:lpstr>Times New Roman</vt:lpstr>
      <vt:lpstr>Office Theme</vt:lpstr>
      <vt:lpstr>PowerPoint Presentation</vt:lpstr>
      <vt:lpstr>PowerPoint Presentation</vt:lpstr>
      <vt:lpstr>Learning Outline</vt:lpstr>
      <vt:lpstr>Learning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 puteri</dc:creator>
  <cp:lastModifiedBy>29119004 Muhammad Apriandito Arya Saputra</cp:lastModifiedBy>
  <cp:revision>12</cp:revision>
  <dcterms:created xsi:type="dcterms:W3CDTF">2020-05-17T10:51:49Z</dcterms:created>
  <dcterms:modified xsi:type="dcterms:W3CDTF">2020-05-17T16:52:24Z</dcterms:modified>
</cp:coreProperties>
</file>